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681" r:id="rId13"/>
  </p:sldMasterIdLst>
  <p:notesMasterIdLst>
    <p:notesMasterId r:id="rId15"/>
  </p:notesMasterIdLst>
  <p:sldIdLst>
    <p:sldId id="256" r:id="rId17"/>
  </p:sldIdLst>
  <p:sldSz cx="9144000" cy="5143500"/>
  <p:notesSz cx="6797675" cy="992695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0">
          <p15:clr>
            <a:srgbClr val="A4A3A4"/>
          </p15:clr>
        </p15:guide>
        <p15:guide id="2" pos="2879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620"/>
    <p:restoredTop sz="94503" autoAdjust="0"/>
  </p:normalViewPr>
  <p:slideViewPr>
    <p:cSldViewPr snapToGrid="0" snapToObjects="1">
      <p:cViewPr varScale="1">
        <p:scale>
          <a:sx n="109" d="100"/>
          <a:sy n="109" d="100"/>
        </p:scale>
        <p:origin x="706" y="77"/>
      </p:cViewPr>
      <p:guideLst>
        <p:guide orient="horz" pos="1619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9" Type="http://schemas.openxmlformats.org/officeDocument/2006/relationships/viewProps" Target="viewProps.xml"></Relationship><Relationship Id="rId20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ff2cbaa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ff2cbaa50_0_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image" Target="../media/fImage1529256141.png"></Relationship><Relationship Id="rId4" Type="http://schemas.openxmlformats.org/officeDocument/2006/relationships/image" Target="../media/fImage221736578467.png"></Relationship><Relationship Id="rId5" Type="http://schemas.openxmlformats.org/officeDocument/2006/relationships/image" Target="../media/fImage2820316334.png"></Relationship><Relationship Id="rId6" Type="http://schemas.openxmlformats.org/officeDocument/2006/relationships/image" Target="../media/fImage201462326500.png"></Relationship><Relationship Id="rId7" Type="http://schemas.openxmlformats.org/officeDocument/2006/relationships/image" Target="../media/fImage2284339169.png"></Relationship><Relationship Id="rId8" Type="http://schemas.openxmlformats.org/officeDocument/2006/relationships/image" Target="../media/fImage2820345724.png"></Relationship><Relationship Id="rId9" Type="http://schemas.openxmlformats.org/officeDocument/2006/relationships/image" Target="../media/fImage7443361478.png"></Relationship><Relationship Id="rId10" Type="http://schemas.openxmlformats.org/officeDocument/2006/relationships/image" Target="../media/fImage180508409358.png"></Relationship><Relationship Id="rId11" Type="http://schemas.openxmlformats.org/officeDocument/2006/relationships/image" Target="../media/fImage21578446962.png"></Relationship><Relationship Id="rId12" Type="http://schemas.openxmlformats.org/officeDocument/2006/relationships/image" Target="../media/fImage184985424464.png"></Relationship><Relationship Id="rId13" Type="http://schemas.openxmlformats.org/officeDocument/2006/relationships/image" Target="../media/fImage960548465705.png"></Relationship><Relationship Id="rId14" Type="http://schemas.openxmlformats.org/officeDocument/2006/relationships/image" Target="../media/fImage1184947488145.png"></Relationship><Relationship Id="rId15" Type="http://schemas.openxmlformats.org/officeDocument/2006/relationships/image" Target="../media/fImage1492465493281.png"></Relationship><Relationship Id="rId16" Type="http://schemas.openxmlformats.org/officeDocument/2006/relationships/image" Target="../media/fImage5712556827.png"></Relationship><Relationship Id="rId17" Type="http://schemas.openxmlformats.org/officeDocument/2006/relationships/image" Target="../media/fImage197205589961.png"></Relationship><Relationship Id="rId18" Type="http://schemas.openxmlformats.org/officeDocument/2006/relationships/image" Target="../media/fImage23351256491.png"></Relationship><Relationship Id="rId19" Type="http://schemas.openxmlformats.org/officeDocument/2006/relationships/image" Target="../media/fImage166499592995.png"></Relationship><Relationship Id="rId20" Type="http://schemas.openxmlformats.org/officeDocument/2006/relationships/image" Target="../media/fImage183722601942.png"></Relationship><Relationship Id="rId21" Type="http://schemas.openxmlformats.org/officeDocument/2006/relationships/image" Target="../media/fImage216727704827.png"></Relationship><Relationship Id="rId22" Type="http://schemas.openxmlformats.org/officeDocument/2006/relationships/slideLayout" Target="../slideLayouts/slideLayout1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36" descr="C:/Users/andyj/AppData/Roaming/PolarisOffice/ETemp/13084_18106064/fImage15292561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34685" y="3359150"/>
            <a:ext cx="825500" cy="838835"/>
          </a:xfrm>
          <a:prstGeom prst="rect"/>
          <a:noFill/>
        </p:spPr>
      </p:pic>
      <p:pic>
        <p:nvPicPr>
          <p:cNvPr id="86" name="그림 32" descr="C:/Users/andyj/AppData/Roaming/PolarisOffice/ETemp/13084_18106064/fImage22173657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14360" y="1352550"/>
            <a:ext cx="1050290" cy="1076325"/>
          </a:xfrm>
          <a:prstGeom prst="rect"/>
          <a:noFill/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8117205" cy="33909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다변수함수에서 편미분을 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이용하여 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극소값찾기(경사하강법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)</a:t>
            </a:r>
            <a:endParaRPr lang="ko-KR" altLang="en-US" sz="1000" b="1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6" name="Google Shape;56;p13"/>
          <p:cNvSpPr txBox="1">
            <a:spLocks/>
          </p:cNvSpPr>
          <p:nvPr/>
        </p:nvSpPr>
        <p:spPr>
          <a:xfrm rot="0">
            <a:off x="0" y="338455"/>
            <a:ext cx="2277110" cy="337185"/>
          </a:xfrm>
          <a:prstGeom prst="rect"/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sp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다변수 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함수와 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편미분</a:t>
            </a:r>
            <a:endParaRPr lang="ko-KR" altLang="en-US" sz="1000" b="1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8116570" y="0"/>
            <a:ext cx="1028065" cy="33909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2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0725 진성민</a:t>
            </a:r>
            <a:endParaRPr lang="ko-KR" altLang="en-US" sz="1000" b="1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0" name="Google Shape;60;p13"/>
          <p:cNvSpPr txBox="1">
            <a:spLocks/>
          </p:cNvSpPr>
          <p:nvPr/>
        </p:nvSpPr>
        <p:spPr>
          <a:xfrm rot="0">
            <a:off x="0" y="671195"/>
            <a:ext cx="2284095" cy="3523615"/>
          </a:xfrm>
          <a:prstGeom prst="rect"/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2" name="Google Shape;57;p13">
            <a:extLst>
              <a:ext uri="{FF2B5EF4-FFF2-40B4-BE49-F238E27FC236}">
                <a16:creationId xmlns:a16="http://schemas.microsoft.com/office/drawing/2014/main" id="{8619154C-22F4-718D-0A64-9967A6210887}"/>
              </a:ext>
            </a:extLst>
          </p:cNvPr>
          <p:cNvSpPr txBox="1">
            <a:spLocks/>
          </p:cNvSpPr>
          <p:nvPr/>
        </p:nvSpPr>
        <p:spPr>
          <a:xfrm>
            <a:off x="0" y="4200525"/>
            <a:ext cx="9144635" cy="95440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40" tIns="91440" rIns="91440" bIns="91440" numCol="1" vert="horz" anchor="ctr">
            <a:noAutofit/>
          </a:bodyPr>
          <a:lstStyle>
            <a:lvl1pPr marL="0" indent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rtl="0"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rtl="0"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rtl="0"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rtl="0"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5pPr>
            <a:lvl6pPr marL="0" indent="0" rtl="0"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6pPr>
            <a:lvl7pPr marL="0" indent="0" rtl="0"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7pPr>
            <a:lvl8pPr marL="0" indent="0" rtl="0"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8pPr>
            <a:lvl9pPr marL="0" indent="0" rtl="0"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 cap="none" i="0" b="0" strike="noStrike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indent="0" algn="l"/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탐구 동기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: 최근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2,3년간 호우나 산사태로 인한 피해가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많았는데,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 이 두 자연재해 모두 경사가 있어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최종적으로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경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사가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0이되는 지점에서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발생하는 자연재해라고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생각했다.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이를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해결하기 위해서 3차원 공간에서의 극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솟값을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구할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수 있는 방법을 찾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았고,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다변수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함수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와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편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미분을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이용한 경사하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강법을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찾게되어 탐구하게 되었다.</a:t>
            </a:r>
            <a:endParaRPr lang="ko-KR" altLang="en-US" sz="800" b="0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algn="l"/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탐구 내용 요약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: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다변수함수는 변수가 2개 이상인 함수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이다.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편미분은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다변수 함수의 특정 변수를 제외한 나머지 변수들을 상수로 간주하여 미분하는 것이다. 이를 이용하여 다변수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함수의 특정 변수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에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대한 기울기를 구할 수 있다. 이 내용을 활용하여 침수,산사태 피해 지역을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예측하는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프로그램을 제작하였다.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우리나라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지형의 경사도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데이터를 이미지로 불러오고 전처리후 다항회귀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분석(추세선의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개념)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을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이용해서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지형에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대한 다변수함수를 예측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했다.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 예측한 다변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수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함수를 경사하강법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을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이용하여 최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솟값을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구하고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그래프로 </a:t>
            </a:r>
            <a:r>
              <a:rPr lang="ko-KR" altLang="en-US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시각화 하였다.</a:t>
            </a:r>
            <a:endParaRPr lang="ko-KR" altLang="en-US" sz="800" b="0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3" name="Google Shape;56;p13"/>
          <p:cNvSpPr txBox="1">
            <a:spLocks/>
          </p:cNvSpPr>
          <p:nvPr/>
        </p:nvSpPr>
        <p:spPr>
          <a:xfrm rot="0">
            <a:off x="2286635" y="338455"/>
            <a:ext cx="3056255" cy="337185"/>
          </a:xfrm>
          <a:prstGeom prst="rect"/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sp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편미분을 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이용한 경사하강법</a:t>
            </a:r>
            <a:endParaRPr lang="ko-KR" altLang="en-US" sz="1000" b="1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4" name="Google Shape;60;p13"/>
          <p:cNvSpPr txBox="1">
            <a:spLocks/>
          </p:cNvSpPr>
          <p:nvPr/>
        </p:nvSpPr>
        <p:spPr>
          <a:xfrm rot="0">
            <a:off x="2280285" y="671195"/>
            <a:ext cx="3056255" cy="3523615"/>
          </a:xfrm>
          <a:prstGeom prst="rect"/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5" name="Google Shape;56;p13"/>
          <p:cNvSpPr txBox="1">
            <a:spLocks/>
          </p:cNvSpPr>
          <p:nvPr/>
        </p:nvSpPr>
        <p:spPr>
          <a:xfrm rot="0">
            <a:off x="5335270" y="338455"/>
            <a:ext cx="3811905" cy="337185"/>
          </a:xfrm>
          <a:prstGeom prst="rect"/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sp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경사하강법을 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이용해서 침수 예상 지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역 </a:t>
            </a:r>
            <a:r>
              <a:rPr lang="ko-KR" sz="1000" b="1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도출하기</a:t>
            </a:r>
            <a:endParaRPr lang="ko-KR" altLang="en-US" sz="1000" b="1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6" name="Google Shape;60;p13"/>
          <p:cNvSpPr txBox="1">
            <a:spLocks/>
          </p:cNvSpPr>
          <p:nvPr/>
        </p:nvSpPr>
        <p:spPr>
          <a:xfrm rot="0">
            <a:off x="5335270" y="671195"/>
            <a:ext cx="3811905" cy="3523615"/>
          </a:xfrm>
          <a:prstGeom prst="rect"/>
          <a:noFill/>
          <a:ln w="1905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1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61" name="텍스트 상자 2"/>
          <p:cNvSpPr txBox="1">
            <a:spLocks/>
          </p:cNvSpPr>
          <p:nvPr/>
        </p:nvSpPr>
        <p:spPr>
          <a:xfrm rot="0">
            <a:off x="69215" y="742315"/>
            <a:ext cx="2762885" cy="12382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다변수 </a:t>
            </a:r>
            <a:r>
              <a:rPr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함수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 </a:t>
            </a:r>
            <a:r>
              <a:rPr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: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 </a:t>
            </a:r>
            <a:r>
              <a:rPr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변수가 두 개 이상인 함수</a:t>
            </a:r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</p:txBody>
      </p:sp>
      <p:sp>
        <p:nvSpPr>
          <p:cNvPr id="64" name="텍스트 상자 5"/>
          <p:cNvSpPr txBox="1">
            <a:spLocks/>
          </p:cNvSpPr>
          <p:nvPr/>
        </p:nvSpPr>
        <p:spPr>
          <a:xfrm rot="0">
            <a:off x="67945" y="2358390"/>
            <a:ext cx="1642110" cy="4933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rt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편미분 : </a:t>
            </a:r>
            <a:r>
              <a:rPr lang="en-US" altLang="ko-KR" sz="800" b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다변수 함수의 특정 변수를 제외한 나머지 변수를 상수로 간주하여 미분하는 것이다</a:t>
            </a:r>
            <a:endParaRPr lang="ko-KR" altLang="en-US" sz="800" b="0">
              <a:solidFill>
                <a:schemeClr val="tx1"/>
              </a:solidFill>
              <a:latin typeface="Malgun Gothic" charset="0"/>
              <a:ea typeface="Malgun Gothic" charset="0"/>
              <a:cs typeface="Malgun Gothic" charset="0"/>
            </a:endParaRPr>
          </a:p>
          <a:p>
            <a:pPr marL="0" indent="0" algn="l" hangingPunct="1"/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</p:txBody>
      </p:sp>
      <p:pic>
        <p:nvPicPr>
          <p:cNvPr id="65" name="그림 6" descr="C:/Users/andyj/AppData/Roaming/PolarisOffice/ETemp/13084_18106064/fImage282031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580" y="914400"/>
            <a:ext cx="1212850" cy="142240"/>
          </a:xfrm>
          <a:prstGeom prst="rect"/>
          <a:noFill/>
        </p:spPr>
      </p:pic>
      <p:pic>
        <p:nvPicPr>
          <p:cNvPr id="66" name="그림 7" descr="C:/Users/andyj/AppData/Roaming/PolarisOffice/ETemp/13084_18106064/fImage20146232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270" y="1095375"/>
            <a:ext cx="1110615" cy="1136015"/>
          </a:xfrm>
          <a:prstGeom prst="rect"/>
          <a:noFill/>
        </p:spPr>
      </p:pic>
      <p:pic>
        <p:nvPicPr>
          <p:cNvPr id="67" name="그림 8" descr="C:/Users/andyj/AppData/Roaming/PolarisOffice/ETemp/13084_18106064/fImage228433916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215" y="3175000"/>
            <a:ext cx="1324610" cy="562610"/>
          </a:xfrm>
          <a:prstGeom prst="rect"/>
          <a:noFill/>
        </p:spPr>
      </p:pic>
      <p:pic>
        <p:nvPicPr>
          <p:cNvPr id="68" name="그림 9" descr="C:/Users/andyj/AppData/Roaming/PolarisOffice/ETemp/13084_18106064/fImage282034572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310" y="2827020"/>
            <a:ext cx="2137410" cy="242570"/>
          </a:xfrm>
          <a:prstGeom prst="rect"/>
          <a:noFill/>
        </p:spPr>
      </p:pic>
      <p:sp>
        <p:nvSpPr>
          <p:cNvPr id="69" name="텍스트 상자 10"/>
          <p:cNvSpPr txBox="1">
            <a:spLocks/>
          </p:cNvSpPr>
          <p:nvPr/>
        </p:nvSpPr>
        <p:spPr>
          <a:xfrm rot="0">
            <a:off x="2320290" y="700405"/>
            <a:ext cx="2762885" cy="49339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경사하강법: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 함수의 최솟값을 찾는 최적화 이론 기법이다</a:t>
            </a:r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  <a:p>
            <a:pPr marL="0" indent="0" algn="l" hangingPunct="1"/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  <a:p>
            <a:pPr marL="0" indent="0" algn="l" hangingPunct="1"/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이 방법은 함수의 기울기(또는 미분값)를 이용하여 함수가 최소값에 도달하도록 점차적으로 이동하는 방식이다.</a:t>
            </a:r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</p:txBody>
      </p:sp>
      <p:pic>
        <p:nvPicPr>
          <p:cNvPr id="70" name="그림 11" descr="C:/Users/andyj/AppData/Roaming/PolarisOffice/ETemp/13084_18106064/fImage7443361478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25370" y="1203960"/>
            <a:ext cx="1156970" cy="1053465"/>
          </a:xfrm>
          <a:prstGeom prst="rect"/>
          <a:noFill/>
        </p:spPr>
      </p:pic>
      <p:sp>
        <p:nvSpPr>
          <p:cNvPr id="71" name="텍스트 상자 12"/>
          <p:cNvSpPr txBox="1">
            <a:spLocks/>
          </p:cNvSpPr>
          <p:nvPr/>
        </p:nvSpPr>
        <p:spPr>
          <a:xfrm rot="0">
            <a:off x="2322195" y="2260600"/>
            <a:ext cx="2868930" cy="61658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편미분을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이용한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경사하강법: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 </a:t>
            </a:r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  <a:p>
            <a:pPr marL="0" indent="0" algn="l" hangingPunct="1"/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함수가 다변수일 때, 최소값을 찾기 위해서는 함수의 각 변수에 대한 기울기를 계산하여 그 기울기에 반대 방향으로 이동해야 합니다. 기울기는 함수가 가장 가파르게 증가하는 방향을 나타내므로, 반대로 가면 함수는 점차적으로 낮은 값으로 이동한다.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4" name="그림 15" descr="C:/Users/andyj/AppData/Roaming/PolarisOffice/ETemp/13084_18106064/fImage180508409358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28395" y="1102360"/>
            <a:ext cx="1122680" cy="1148715"/>
          </a:xfrm>
          <a:prstGeom prst="rect"/>
          <a:noFill/>
        </p:spPr>
      </p:pic>
      <p:pic>
        <p:nvPicPr>
          <p:cNvPr id="76" name="그림 19" descr="C:/Users/andyj/AppData/Roaming/PolarisOffice/ETemp/13084_18106064/fImage21578446962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06320" y="2890520"/>
            <a:ext cx="1729105" cy="1259840"/>
          </a:xfrm>
          <a:prstGeom prst="rect"/>
          <a:noFill/>
        </p:spPr>
      </p:pic>
      <p:sp>
        <p:nvSpPr>
          <p:cNvPr id="77" name="텍스트 상자 20"/>
          <p:cNvSpPr txBox="1">
            <a:spLocks/>
          </p:cNvSpPr>
          <p:nvPr/>
        </p:nvSpPr>
        <p:spPr>
          <a:xfrm rot="0">
            <a:off x="5401310" y="765810"/>
            <a:ext cx="3705860" cy="37020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방금까지 탐구한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내용을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어디에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사용할 수 있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을지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고민해보니, 2차원이 아닌 3차원 공간에서의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면의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곡선을 비교하여 최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솟값을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찾을 수 있으니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호우나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산사태로 인한 침수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나 산사태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피해 예상 지역을 도출 할 수 있을 것 같았다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.</a:t>
            </a:r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</p:txBody>
      </p:sp>
      <p:pic>
        <p:nvPicPr>
          <p:cNvPr id="75" name="그림 17" descr="C:/Users/andyj/AppData/Roaming/PolarisOffice/ETemp/13084_18106064/fImage184985424464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75735" y="2772410"/>
            <a:ext cx="1366520" cy="1412875"/>
          </a:xfrm>
          <a:prstGeom prst="rect"/>
          <a:noFill/>
        </p:spPr>
      </p:pic>
      <p:pic>
        <p:nvPicPr>
          <p:cNvPr id="78" name="그림 21" descr="C:/Users/andyj/AppData/Roaming/PolarisOffice/ETemp/13084_18106064/fImage960548465705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48605" y="1287145"/>
            <a:ext cx="594360" cy="601345"/>
          </a:xfrm>
          <a:prstGeom prst="rect"/>
          <a:noFill/>
        </p:spPr>
      </p:pic>
      <p:pic>
        <p:nvPicPr>
          <p:cNvPr id="79" name="그림 23" descr="C:/Users/andyj/AppData/Roaming/PolarisOffice/ETemp/13084_18106064/fImage1184947488145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0750" y="1286510"/>
            <a:ext cx="598805" cy="601980"/>
          </a:xfrm>
          <a:prstGeom prst="rect"/>
          <a:noFill/>
        </p:spPr>
      </p:pic>
      <p:pic>
        <p:nvPicPr>
          <p:cNvPr id="80" name="그림 24" descr="C:/Users/andyj/AppData/Roaming/PolarisOffice/ETemp/13084_18106064/fImage1492465493281.png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01310" y="1938020"/>
            <a:ext cx="1169035" cy="583565"/>
          </a:xfrm>
          <a:prstGeom prst="rect"/>
          <a:noFill/>
        </p:spPr>
      </p:pic>
      <p:sp>
        <p:nvSpPr>
          <p:cNvPr id="81" name="텍스트 상자 25"/>
          <p:cNvSpPr txBox="1">
            <a:spLocks/>
          </p:cNvSpPr>
          <p:nvPr/>
        </p:nvSpPr>
        <p:spPr>
          <a:xfrm rot="0">
            <a:off x="5370195" y="1148080"/>
            <a:ext cx="903605" cy="12382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지형의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경사도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데이터</a:t>
            </a:r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</p:txBody>
      </p:sp>
      <p:sp>
        <p:nvSpPr>
          <p:cNvPr id="82" name="텍스트 상자 26"/>
          <p:cNvSpPr txBox="1">
            <a:spLocks/>
          </p:cNvSpPr>
          <p:nvPr/>
        </p:nvSpPr>
        <p:spPr>
          <a:xfrm rot="0">
            <a:off x="6655435" y="1139190"/>
            <a:ext cx="903605" cy="12382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데이터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전처리</a:t>
            </a:r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</p:txBody>
      </p:sp>
      <p:pic>
        <p:nvPicPr>
          <p:cNvPr id="84" name="그림 30" descr="C:/Users/andyj/AppData/Roaming/PolarisOffice/ETemp/13084_18106064/fImage5712556827.png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85280" y="1360170"/>
            <a:ext cx="710565" cy="448945"/>
          </a:xfrm>
          <a:prstGeom prst="rect"/>
          <a:noFill/>
        </p:spPr>
      </p:pic>
      <p:pic>
        <p:nvPicPr>
          <p:cNvPr id="87" name="그림 33" descr="C:/Users/andyj/AppData/Roaming/PolarisOffice/ETemp/13084_18106064/fImage197205589961.png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42100" y="1794510"/>
            <a:ext cx="742950" cy="746760"/>
          </a:xfrm>
          <a:prstGeom prst="rect"/>
          <a:noFill/>
        </p:spPr>
      </p:pic>
      <p:pic>
        <p:nvPicPr>
          <p:cNvPr id="85" name="그림 31" descr="C:/Users/andyj/AppData/Roaming/PolarisOffice/ETemp/13084_18106064/fImage23351256491.png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9330" y="1353185"/>
            <a:ext cx="1049020" cy="1076325"/>
          </a:xfrm>
          <a:prstGeom prst="rect"/>
          <a:noFill/>
        </p:spPr>
      </p:pic>
      <p:pic>
        <p:nvPicPr>
          <p:cNvPr id="88" name="그림 34" descr="C:/Users/andyj/AppData/Roaming/PolarisOffice/ETemp/13084_18106064/fImage166499592995.pn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91785" y="2745105"/>
            <a:ext cx="772160" cy="779780"/>
          </a:xfrm>
          <a:prstGeom prst="rect"/>
          <a:noFill/>
        </p:spPr>
      </p:pic>
      <p:pic>
        <p:nvPicPr>
          <p:cNvPr id="89" name="그림 35" descr="C:/Users/andyj/AppData/Roaming/PolarisOffice/ETemp/13084_18106064/fImage183722601942.png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08395" y="2752090"/>
            <a:ext cx="760730" cy="772795"/>
          </a:xfrm>
          <a:prstGeom prst="rect"/>
          <a:noFill/>
        </p:spPr>
      </p:pic>
      <p:sp>
        <p:nvSpPr>
          <p:cNvPr id="91" name="텍스트 상자 37"/>
          <p:cNvSpPr txBox="1">
            <a:spLocks/>
          </p:cNvSpPr>
          <p:nvPr/>
        </p:nvSpPr>
        <p:spPr>
          <a:xfrm rot="0">
            <a:off x="5400675" y="2603500"/>
            <a:ext cx="2459355" cy="12382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다항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회귀 분석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(추세선의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개념)을 이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용하여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다변수 함수 예측</a:t>
            </a:r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</p:txBody>
      </p:sp>
      <p:pic>
        <p:nvPicPr>
          <p:cNvPr id="95" name="그림 41" descr="C:/Users/andyj/AppData/Roaming/PolarisOffice/ETemp/13084_18106064/fImage216727704827.png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2210" y="2851150"/>
            <a:ext cx="1492250" cy="1511935"/>
          </a:xfrm>
          <a:prstGeom prst="rect"/>
          <a:noFill/>
        </p:spPr>
      </p:pic>
      <p:sp>
        <p:nvSpPr>
          <p:cNvPr id="96" name="텍스트 상자 42"/>
          <p:cNvSpPr txBox="1">
            <a:spLocks/>
          </p:cNvSpPr>
          <p:nvPr/>
        </p:nvSpPr>
        <p:spPr>
          <a:xfrm rot="0">
            <a:off x="7557770" y="2727325"/>
            <a:ext cx="1477010" cy="123825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경사하강법을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이용하여 극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솟값 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찾</a:t>
            </a:r>
            <a:r>
              <a:rPr lang="ko-KR" sz="800" i="0" b="0">
                <a:solidFill>
                  <a:srgbClr val="212529"/>
                </a:solidFill>
                <a:latin typeface="NanumBarunGothic" charset="0"/>
                <a:ea typeface="NanumBarunGothic" charset="0"/>
              </a:rPr>
              <a:t>기</a:t>
            </a:r>
            <a:endParaRPr lang="ko-KR" altLang="en-US" sz="800" i="0" b="0">
              <a:solidFill>
                <a:srgbClr val="212529"/>
              </a:solidFill>
              <a:latin typeface="NanumBarunGothic" charset="0"/>
              <a:ea typeface="NanumBarun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</Pages>
  <Paragraphs>15</Paragraphs>
  <Words>40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박재현</dc:creator>
  <cp:lastModifiedBy>케케</cp:lastModifiedBy>
  <dc:title>주제</dc:title>
  <cp:version>10.105.255.54461</cp:version>
  <dcterms:modified xsi:type="dcterms:W3CDTF">2024-05-07T06:08:15Z</dcterms:modified>
</cp:coreProperties>
</file>